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71" r:id="rId1"/>
  </p:sldMasterIdLst>
  <p:notesMasterIdLst>
    <p:notesMasterId r:id="rId3"/>
  </p:notesMasterIdLst>
  <p:sldIdLst>
    <p:sldId id="565" r:id="rId2"/>
  </p:sldIdLst>
  <p:sldSz cx="12192000" cy="10817225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ang, Yuanyuan" initials="ZY" lastIdx="1" clrIdx="0">
    <p:extLst>
      <p:ext uri="{19B8F6BF-5375-455C-9EA6-DF929625EA0E}">
        <p15:presenceInfo xmlns:p15="http://schemas.microsoft.com/office/powerpoint/2012/main" userId="S::yz8620@ic.ac.uk::f9116fea-3e58-421d-893a-e0ed7012a8d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9001"/>
    <a:srgbClr val="C75A11"/>
    <a:srgbClr val="C65A11"/>
    <a:srgbClr val="767171"/>
    <a:srgbClr val="385723"/>
    <a:srgbClr val="7997CC"/>
    <a:srgbClr val="D7BF7E"/>
    <a:srgbClr val="FAEAAA"/>
    <a:srgbClr val="538234"/>
    <a:srgbClr val="A9D1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79" autoAdjust="0"/>
    <p:restoredTop sz="97030"/>
  </p:normalViewPr>
  <p:slideViewPr>
    <p:cSldViewPr snapToGrid="0">
      <p:cViewPr>
        <p:scale>
          <a:sx n="73" d="100"/>
          <a:sy n="73" d="100"/>
        </p:scale>
        <p:origin x="87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hdphoto1.wdp>
</file>

<file path=ppt/media/image1.png>
</file>

<file path=ppt/media/image14.png>
</file>

<file path=ppt/media/image2.jpeg>
</file>

<file path=ppt/media/image3.jpg>
</file>

<file path=ppt/media/image4.t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604963" y="1279525"/>
            <a:ext cx="38925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6DA1EC-A8CC-37EE-417A-13A3838F2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D9E56BC-13B8-F871-53D4-770A1ABCDC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604963" y="1279525"/>
            <a:ext cx="3892550" cy="3454400"/>
          </a:xfrm>
        </p:spPr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76531C-2CD3-FBB4-10C5-EA0A09679019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Already</a:t>
            </a:r>
            <a:r>
              <a:rPr lang="zh-CN" altLang="en-US" dirty="0"/>
              <a:t> </a:t>
            </a:r>
            <a:r>
              <a:rPr lang="en-US" altLang="zh-CN" dirty="0"/>
              <a:t>graduated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degree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November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7950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770320"/>
            <a:ext cx="10363200" cy="376599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81548"/>
            <a:ext cx="9144000" cy="2611658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3467559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451904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575917"/>
            <a:ext cx="2628900" cy="91670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575917"/>
            <a:ext cx="7734300" cy="91670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5581420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704094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696798"/>
            <a:ext cx="10515600" cy="4499664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7239030"/>
            <a:ext cx="10515600" cy="2366267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848905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879585"/>
            <a:ext cx="5181600" cy="68634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879585"/>
            <a:ext cx="5181600" cy="68634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686718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75920"/>
            <a:ext cx="10515600" cy="20908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651723"/>
            <a:ext cx="5157787" cy="129956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951292"/>
            <a:ext cx="5157787" cy="58117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651723"/>
            <a:ext cx="5183188" cy="129956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951292"/>
            <a:ext cx="5183188" cy="58117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270757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121850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413221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21148"/>
            <a:ext cx="3932237" cy="252401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557482"/>
            <a:ext cx="6172200" cy="7687241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245168"/>
            <a:ext cx="3932237" cy="6012074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490838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21148"/>
            <a:ext cx="3932237" cy="252401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557482"/>
            <a:ext cx="6172200" cy="7687241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245168"/>
            <a:ext cx="3932237" cy="6012074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922298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75920"/>
            <a:ext cx="10515600" cy="2090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879585"/>
            <a:ext cx="10515600" cy="6863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0025967"/>
            <a:ext cx="2743200" cy="575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AF6E1-9D43-E74D-8E5B-6DC1FA663828}" type="datetime1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0025967"/>
            <a:ext cx="4114800" cy="575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" altLang="zh-CN"/>
              <a:t>Radar-based Contactless Cardiac Monitoring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0025967"/>
            <a:ext cx="2743200" cy="575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969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hf hdr="0"/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em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12" Type="http://schemas.openxmlformats.org/officeDocument/2006/relationships/image" Target="../media/image9.emf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"/><Relationship Id="rId11" Type="http://schemas.openxmlformats.org/officeDocument/2006/relationships/image" Target="../media/image8.emf"/><Relationship Id="rId5" Type="http://schemas.openxmlformats.org/officeDocument/2006/relationships/image" Target="../media/image3.jpg"/><Relationship Id="rId15" Type="http://schemas.openxmlformats.org/officeDocument/2006/relationships/image" Target="../media/image12.emf"/><Relationship Id="rId10" Type="http://schemas.openxmlformats.org/officeDocument/2006/relationships/image" Target="../media/image7.emf"/><Relationship Id="rId4" Type="http://schemas.openxmlformats.org/officeDocument/2006/relationships/image" Target="../media/image2.jpeg"/><Relationship Id="rId9" Type="http://schemas.microsoft.com/office/2007/relationships/hdphoto" Target="../media/hdphoto1.wdp"/><Relationship Id="rId1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F836C-112B-0EFB-74E1-AF87AA8E0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TextBox 683">
            <a:extLst>
              <a:ext uri="{FF2B5EF4-FFF2-40B4-BE49-F238E27FC236}">
                <a16:creationId xmlns:a16="http://schemas.microsoft.com/office/drawing/2014/main" id="{587E11B6-3B85-7278-1A32-1850AC64F73D}"/>
              </a:ext>
            </a:extLst>
          </p:cNvPr>
          <p:cNvSpPr txBox="1"/>
          <p:nvPr/>
        </p:nvSpPr>
        <p:spPr>
          <a:xfrm>
            <a:off x="5902769" y="2587460"/>
            <a:ext cx="144445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Frames</a:t>
            </a:r>
          </a:p>
        </p:txBody>
      </p:sp>
      <p:sp>
        <p:nvSpPr>
          <p:cNvPr id="461" name="圆角矩形 32">
            <a:extLst>
              <a:ext uri="{FF2B5EF4-FFF2-40B4-BE49-F238E27FC236}">
                <a16:creationId xmlns:a16="http://schemas.microsoft.com/office/drawing/2014/main" id="{1E96540D-9588-BF7F-550F-3E81D0730EB0}"/>
              </a:ext>
            </a:extLst>
          </p:cNvPr>
          <p:cNvSpPr/>
          <p:nvPr/>
        </p:nvSpPr>
        <p:spPr>
          <a:xfrm>
            <a:off x="5471302" y="188721"/>
            <a:ext cx="5763443" cy="3042787"/>
          </a:xfrm>
          <a:prstGeom prst="roundRect">
            <a:avLst>
              <a:gd name="adj" fmla="val 7828"/>
            </a:avLst>
          </a:prstGeom>
          <a:noFill/>
          <a:ln w="19050">
            <a:solidFill>
              <a:srgbClr val="385723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476" name="矩形 33">
            <a:extLst>
              <a:ext uri="{FF2B5EF4-FFF2-40B4-BE49-F238E27FC236}">
                <a16:creationId xmlns:a16="http://schemas.microsoft.com/office/drawing/2014/main" id="{950E0FDC-4C8A-8904-B053-70811283F672}"/>
              </a:ext>
            </a:extLst>
          </p:cNvPr>
          <p:cNvSpPr/>
          <p:nvPr/>
        </p:nvSpPr>
        <p:spPr>
          <a:xfrm>
            <a:off x="5491163" y="219982"/>
            <a:ext cx="2959026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600" b="1" dirty="0">
                <a:solidFill>
                  <a:srgbClr val="385723"/>
                </a:solidFill>
                <a:latin typeface="Times" pitchFamily="2" charset="0"/>
              </a:rPr>
              <a:t>(a)</a:t>
            </a:r>
            <a:r>
              <a:rPr kumimoji="1" lang="zh-CN" altLang="en-US" sz="1600" b="1" dirty="0">
                <a:solidFill>
                  <a:srgbClr val="385723"/>
                </a:solidFill>
                <a:latin typeface="Times" pitchFamily="2" charset="0"/>
              </a:rPr>
              <a:t> </a:t>
            </a:r>
            <a:r>
              <a:rPr kumimoji="1" lang="en-US" altLang="zh-CN" sz="1600" b="1" dirty="0">
                <a:solidFill>
                  <a:srgbClr val="385723"/>
                </a:solidFill>
                <a:latin typeface="Times" pitchFamily="2" charset="0"/>
              </a:rPr>
              <a:t>Rough</a:t>
            </a:r>
            <a:r>
              <a:rPr kumimoji="1" lang="zh-CN" altLang="en-US" sz="1600" b="1" dirty="0">
                <a:solidFill>
                  <a:srgbClr val="385723"/>
                </a:solidFill>
                <a:latin typeface="Times" pitchFamily="2" charset="0"/>
              </a:rPr>
              <a:t> </a:t>
            </a:r>
            <a:r>
              <a:rPr kumimoji="1" lang="en-US" altLang="zh-CN" sz="1600" b="1" dirty="0">
                <a:solidFill>
                  <a:srgbClr val="385723"/>
                </a:solidFill>
                <a:latin typeface="Times" pitchFamily="2" charset="0"/>
              </a:rPr>
              <a:t>Localization</a:t>
            </a:r>
            <a:endParaRPr kumimoji="1" lang="zh-CN" altLang="en-US" sz="1600" b="1" dirty="0">
              <a:solidFill>
                <a:srgbClr val="385723"/>
              </a:solidFill>
              <a:latin typeface="Times" pitchFamily="2" charset="0"/>
            </a:endParaRPr>
          </a:p>
        </p:txBody>
      </p:sp>
      <p:sp>
        <p:nvSpPr>
          <p:cNvPr id="668" name="Down Arrow 667">
            <a:extLst>
              <a:ext uri="{FF2B5EF4-FFF2-40B4-BE49-F238E27FC236}">
                <a16:creationId xmlns:a16="http://schemas.microsoft.com/office/drawing/2014/main" id="{F5C57362-FD88-C995-FBCF-15773C7178A0}"/>
              </a:ext>
            </a:extLst>
          </p:cNvPr>
          <p:cNvSpPr/>
          <p:nvPr/>
        </p:nvSpPr>
        <p:spPr>
          <a:xfrm rot="16200000">
            <a:off x="4666352" y="1388554"/>
            <a:ext cx="430884" cy="675260"/>
          </a:xfrm>
          <a:prstGeom prst="downArrow">
            <a:avLst>
              <a:gd name="adj1" fmla="val 50000"/>
              <a:gd name="adj2" fmla="val 62069"/>
            </a:avLst>
          </a:prstGeom>
          <a:solidFill>
            <a:schemeClr val="accent1">
              <a:alpha val="6017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 dirty="0"/>
          </a:p>
        </p:txBody>
      </p:sp>
      <p:sp>
        <p:nvSpPr>
          <p:cNvPr id="671" name="TextBox 670">
            <a:extLst>
              <a:ext uri="{FF2B5EF4-FFF2-40B4-BE49-F238E27FC236}">
                <a16:creationId xmlns:a16="http://schemas.microsoft.com/office/drawing/2014/main" id="{2BC98749-84DC-EE03-3AF7-C2440934C6DC}"/>
              </a:ext>
            </a:extLst>
          </p:cNvPr>
          <p:cNvSpPr txBox="1"/>
          <p:nvPr/>
        </p:nvSpPr>
        <p:spPr>
          <a:xfrm>
            <a:off x="4270010" y="950262"/>
            <a:ext cx="11294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Data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Matrix</a:t>
            </a:r>
          </a:p>
        </p:txBody>
      </p:sp>
      <p:sp>
        <p:nvSpPr>
          <p:cNvPr id="673" name="TextBox 672">
            <a:extLst>
              <a:ext uri="{FF2B5EF4-FFF2-40B4-BE49-F238E27FC236}">
                <a16:creationId xmlns:a16="http://schemas.microsoft.com/office/drawing/2014/main" id="{8F23A1C4-92DE-DBFC-DDC1-997FA6F4A376}"/>
              </a:ext>
            </a:extLst>
          </p:cNvPr>
          <p:cNvSpPr txBox="1"/>
          <p:nvPr/>
        </p:nvSpPr>
        <p:spPr>
          <a:xfrm>
            <a:off x="7809994" y="944527"/>
            <a:ext cx="83172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FFT</a:t>
            </a:r>
          </a:p>
        </p:txBody>
      </p:sp>
      <p:graphicFrame>
        <p:nvGraphicFramePr>
          <p:cNvPr id="679" name="Table 678">
            <a:extLst>
              <a:ext uri="{FF2B5EF4-FFF2-40B4-BE49-F238E27FC236}">
                <a16:creationId xmlns:a16="http://schemas.microsoft.com/office/drawing/2014/main" id="{3D97186D-6597-95D5-D7AB-6B6672A744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2012244"/>
              </p:ext>
            </p:extLst>
          </p:nvPr>
        </p:nvGraphicFramePr>
        <p:xfrm>
          <a:off x="6776965" y="699443"/>
          <a:ext cx="1091048" cy="10362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864">
                  <a:extLst>
                    <a:ext uri="{9D8B030D-6E8A-4147-A177-3AD203B41FA5}">
                      <a16:colId xmlns:a16="http://schemas.microsoft.com/office/drawing/2014/main" val="2259387484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206924570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57697494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69953278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38364610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099289821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672309383"/>
                    </a:ext>
                  </a:extLst>
                </a:gridCol>
              </a:tblGrid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155642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074853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06840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102630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4012795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35461"/>
                  </a:ext>
                </a:extLst>
              </a:tr>
            </a:tbl>
          </a:graphicData>
        </a:graphic>
      </p:graphicFrame>
      <p:graphicFrame>
        <p:nvGraphicFramePr>
          <p:cNvPr id="680" name="Table 679">
            <a:extLst>
              <a:ext uri="{FF2B5EF4-FFF2-40B4-BE49-F238E27FC236}">
                <a16:creationId xmlns:a16="http://schemas.microsoft.com/office/drawing/2014/main" id="{7B64A940-2B90-22AA-6CFB-F761506D9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0932136"/>
              </p:ext>
            </p:extLst>
          </p:nvPr>
        </p:nvGraphicFramePr>
        <p:xfrm>
          <a:off x="6242291" y="1111771"/>
          <a:ext cx="1091048" cy="10362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864">
                  <a:extLst>
                    <a:ext uri="{9D8B030D-6E8A-4147-A177-3AD203B41FA5}">
                      <a16:colId xmlns:a16="http://schemas.microsoft.com/office/drawing/2014/main" val="2259387484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206924570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57697494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69953278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38364610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099289821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672309383"/>
                    </a:ext>
                  </a:extLst>
                </a:gridCol>
              </a:tblGrid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155642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074853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06840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102630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4012795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35461"/>
                  </a:ext>
                </a:extLst>
              </a:tr>
            </a:tbl>
          </a:graphicData>
        </a:graphic>
      </p:graphicFrame>
      <p:graphicFrame>
        <p:nvGraphicFramePr>
          <p:cNvPr id="681" name="Table 680">
            <a:extLst>
              <a:ext uri="{FF2B5EF4-FFF2-40B4-BE49-F238E27FC236}">
                <a16:creationId xmlns:a16="http://schemas.microsoft.com/office/drawing/2014/main" id="{95583FC4-FB09-3019-60E2-44851D87F0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008293"/>
              </p:ext>
            </p:extLst>
          </p:nvPr>
        </p:nvGraphicFramePr>
        <p:xfrm>
          <a:off x="5995709" y="1364575"/>
          <a:ext cx="1091048" cy="10362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864">
                  <a:extLst>
                    <a:ext uri="{9D8B030D-6E8A-4147-A177-3AD203B41FA5}">
                      <a16:colId xmlns:a16="http://schemas.microsoft.com/office/drawing/2014/main" val="2259387484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206924570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57697494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169953278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3383646108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099289821"/>
                    </a:ext>
                  </a:extLst>
                </a:gridCol>
                <a:gridCol w="155864">
                  <a:extLst>
                    <a:ext uri="{9D8B030D-6E8A-4147-A177-3AD203B41FA5}">
                      <a16:colId xmlns:a16="http://schemas.microsoft.com/office/drawing/2014/main" val="2672309383"/>
                    </a:ext>
                  </a:extLst>
                </a:gridCol>
              </a:tblGrid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155642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074853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068401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8102630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4012795"/>
                  </a:ext>
                </a:extLst>
              </a:tr>
              <a:tr h="172712">
                <a:tc>
                  <a:txBody>
                    <a:bodyPr/>
                    <a:lstStyle/>
                    <a:p>
                      <a:endParaRPr lang="en-CN" sz="60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sz="600" dirty="0"/>
                    </a:p>
                  </a:txBody>
                  <a:tcPr marL="31489" marR="31489" marT="15745" marB="1574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35461"/>
                  </a:ext>
                </a:extLst>
              </a:tr>
            </a:tbl>
          </a:graphicData>
        </a:graphic>
      </p:graphicFrame>
      <p:cxnSp>
        <p:nvCxnSpPr>
          <p:cNvPr id="682" name="直线箭头连接符 256">
            <a:extLst>
              <a:ext uri="{FF2B5EF4-FFF2-40B4-BE49-F238E27FC236}">
                <a16:creationId xmlns:a16="http://schemas.microsoft.com/office/drawing/2014/main" id="{4F645A54-EBF1-3CF1-3036-1EE4AED22AC4}"/>
              </a:ext>
            </a:extLst>
          </p:cNvPr>
          <p:cNvCxnSpPr>
            <a:cxnSpLocks/>
          </p:cNvCxnSpPr>
          <p:nvPr/>
        </p:nvCxnSpPr>
        <p:spPr>
          <a:xfrm>
            <a:off x="5995709" y="2593394"/>
            <a:ext cx="11160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5" name="TextBox 684">
            <a:extLst>
              <a:ext uri="{FF2B5EF4-FFF2-40B4-BE49-F238E27FC236}">
                <a16:creationId xmlns:a16="http://schemas.microsoft.com/office/drawing/2014/main" id="{7B34271C-B27F-45C4-4564-0DA26BA546EC}"/>
              </a:ext>
            </a:extLst>
          </p:cNvPr>
          <p:cNvSpPr txBox="1"/>
          <p:nvPr/>
        </p:nvSpPr>
        <p:spPr>
          <a:xfrm>
            <a:off x="5471882" y="1273471"/>
            <a:ext cx="430887" cy="1392710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Chirps</a:t>
            </a:r>
          </a:p>
        </p:txBody>
      </p:sp>
      <p:cxnSp>
        <p:nvCxnSpPr>
          <p:cNvPr id="686" name="直线箭头连接符 256">
            <a:extLst>
              <a:ext uri="{FF2B5EF4-FFF2-40B4-BE49-F238E27FC236}">
                <a16:creationId xmlns:a16="http://schemas.microsoft.com/office/drawing/2014/main" id="{EAE7FB56-0F14-5B7E-EF2F-D149B64A79B8}"/>
              </a:ext>
            </a:extLst>
          </p:cNvPr>
          <p:cNvCxnSpPr>
            <a:cxnSpLocks/>
          </p:cNvCxnSpPr>
          <p:nvPr/>
        </p:nvCxnSpPr>
        <p:spPr>
          <a:xfrm flipV="1">
            <a:off x="5866540" y="1334786"/>
            <a:ext cx="0" cy="11160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8" name="TextBox 687">
            <a:extLst>
              <a:ext uri="{FF2B5EF4-FFF2-40B4-BE49-F238E27FC236}">
                <a16:creationId xmlns:a16="http://schemas.microsoft.com/office/drawing/2014/main" id="{33D00B7B-F060-D4DC-C193-FC3BC79CE54A}"/>
              </a:ext>
            </a:extLst>
          </p:cNvPr>
          <p:cNvSpPr txBox="1"/>
          <p:nvPr/>
        </p:nvSpPr>
        <p:spPr>
          <a:xfrm rot="18554497">
            <a:off x="7132984" y="2200045"/>
            <a:ext cx="161372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Virtual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Antennas</a:t>
            </a:r>
          </a:p>
        </p:txBody>
      </p:sp>
      <p:cxnSp>
        <p:nvCxnSpPr>
          <p:cNvPr id="689" name="直线箭头连接符 256">
            <a:extLst>
              <a:ext uri="{FF2B5EF4-FFF2-40B4-BE49-F238E27FC236}">
                <a16:creationId xmlns:a16="http://schemas.microsoft.com/office/drawing/2014/main" id="{74302217-4779-B144-11E7-7DB16F833C12}"/>
              </a:ext>
            </a:extLst>
          </p:cNvPr>
          <p:cNvCxnSpPr>
            <a:cxnSpLocks/>
          </p:cNvCxnSpPr>
          <p:nvPr/>
        </p:nvCxnSpPr>
        <p:spPr>
          <a:xfrm flipV="1">
            <a:off x="7491855" y="1898865"/>
            <a:ext cx="600958" cy="69453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1" name="TextBox 690">
            <a:extLst>
              <a:ext uri="{FF2B5EF4-FFF2-40B4-BE49-F238E27FC236}">
                <a16:creationId xmlns:a16="http://schemas.microsoft.com/office/drawing/2014/main" id="{D0F3A0D1-3B1B-CAD6-F58F-10616FD63BA5}"/>
              </a:ext>
            </a:extLst>
          </p:cNvPr>
          <p:cNvSpPr txBox="1"/>
          <p:nvPr/>
        </p:nvSpPr>
        <p:spPr>
          <a:xfrm rot="18226598">
            <a:off x="7382261" y="1852673"/>
            <a:ext cx="352602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2000" dirty="0"/>
              <a:t>…</a:t>
            </a:r>
            <a:endParaRPr lang="en-CN" sz="2000" dirty="0"/>
          </a:p>
        </p:txBody>
      </p:sp>
      <p:sp>
        <p:nvSpPr>
          <p:cNvPr id="692" name="TextBox 691">
            <a:extLst>
              <a:ext uri="{FF2B5EF4-FFF2-40B4-BE49-F238E27FC236}">
                <a16:creationId xmlns:a16="http://schemas.microsoft.com/office/drawing/2014/main" id="{C4FD257D-27D5-0B1F-7910-A1C8607433B5}"/>
              </a:ext>
            </a:extLst>
          </p:cNvPr>
          <p:cNvSpPr txBox="1"/>
          <p:nvPr/>
        </p:nvSpPr>
        <p:spPr>
          <a:xfrm>
            <a:off x="7004469" y="2319713"/>
            <a:ext cx="5199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Ch.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1</a:t>
            </a:r>
          </a:p>
        </p:txBody>
      </p:sp>
      <p:sp>
        <p:nvSpPr>
          <p:cNvPr id="693" name="TextBox 692">
            <a:extLst>
              <a:ext uri="{FF2B5EF4-FFF2-40B4-BE49-F238E27FC236}">
                <a16:creationId xmlns:a16="http://schemas.microsoft.com/office/drawing/2014/main" id="{E30285DF-D29F-32DF-BFBA-117802AA3C6C}"/>
              </a:ext>
            </a:extLst>
          </p:cNvPr>
          <p:cNvSpPr txBox="1"/>
          <p:nvPr/>
        </p:nvSpPr>
        <p:spPr>
          <a:xfrm>
            <a:off x="7241254" y="2085476"/>
            <a:ext cx="51995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Ch.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2</a:t>
            </a:r>
          </a:p>
        </p:txBody>
      </p:sp>
      <p:sp>
        <p:nvSpPr>
          <p:cNvPr id="694" name="TextBox 693">
            <a:extLst>
              <a:ext uri="{FF2B5EF4-FFF2-40B4-BE49-F238E27FC236}">
                <a16:creationId xmlns:a16="http://schemas.microsoft.com/office/drawing/2014/main" id="{C0679499-BE9F-1905-1F4F-2362C4754E6D}"/>
              </a:ext>
            </a:extLst>
          </p:cNvPr>
          <p:cNvSpPr txBox="1"/>
          <p:nvPr/>
        </p:nvSpPr>
        <p:spPr>
          <a:xfrm>
            <a:off x="7548378" y="1680062"/>
            <a:ext cx="66697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Ch.</a:t>
            </a:r>
            <a:r>
              <a:rPr lang="zh-CN" altLang="en-US" sz="12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200" kern="100" dirty="0">
                <a:latin typeface="Times New Roman" panose="02020603050405020304" pitchFamily="18" charset="0"/>
              </a:rPr>
              <a:t>8</a:t>
            </a:r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DC24E356-DBA0-3C43-9885-BC9337400238}"/>
              </a:ext>
            </a:extLst>
          </p:cNvPr>
          <p:cNvSpPr txBox="1"/>
          <p:nvPr/>
        </p:nvSpPr>
        <p:spPr>
          <a:xfrm>
            <a:off x="9179495" y="2715013"/>
            <a:ext cx="161372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Object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Detection</a:t>
            </a:r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27E2E3E6-1888-BA78-52B1-FF9E9AE6345A}"/>
              </a:ext>
            </a:extLst>
          </p:cNvPr>
          <p:cNvSpPr/>
          <p:nvPr/>
        </p:nvSpPr>
        <p:spPr>
          <a:xfrm>
            <a:off x="6965108" y="3310335"/>
            <a:ext cx="357381" cy="702696"/>
          </a:xfrm>
          <a:prstGeom prst="downArrow">
            <a:avLst>
              <a:gd name="adj1" fmla="val 50000"/>
              <a:gd name="adj2" fmla="val 62069"/>
            </a:avLst>
          </a:prstGeom>
          <a:solidFill>
            <a:schemeClr val="accent1">
              <a:alpha val="6017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D050CF-9468-260A-D61A-3DC364220799}"/>
              </a:ext>
            </a:extLst>
          </p:cNvPr>
          <p:cNvSpPr txBox="1"/>
          <p:nvPr/>
        </p:nvSpPr>
        <p:spPr>
          <a:xfrm>
            <a:off x="4138048" y="3527509"/>
            <a:ext cx="279019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Provide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Initial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State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for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CFT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5D002CD-AC0F-0B49-E26F-21FE14CD2568}"/>
              </a:ext>
            </a:extLst>
          </p:cNvPr>
          <p:cNvSpPr txBox="1"/>
          <p:nvPr/>
        </p:nvSpPr>
        <p:spPr>
          <a:xfrm>
            <a:off x="7476319" y="4773373"/>
            <a:ext cx="13235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Convert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to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Spectrogram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014202C-A045-AB22-A664-4881B9C52956}"/>
              </a:ext>
            </a:extLst>
          </p:cNvPr>
          <p:cNvGrpSpPr/>
          <p:nvPr/>
        </p:nvGrpSpPr>
        <p:grpSpPr>
          <a:xfrm>
            <a:off x="516761" y="297538"/>
            <a:ext cx="4195884" cy="2592616"/>
            <a:chOff x="593868" y="544994"/>
            <a:chExt cx="4195884" cy="2592616"/>
          </a:xfrm>
        </p:grpSpPr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453E7962-5A95-951D-E512-42555D524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3158075" y="673183"/>
              <a:ext cx="1240757" cy="1930882"/>
            </a:xfrm>
            <a:prstGeom prst="rect">
              <a:avLst/>
            </a:prstGeom>
          </p:spPr>
        </p:pic>
        <p:sp>
          <p:nvSpPr>
            <p:cNvPr id="450" name="TextBox 449">
              <a:extLst>
                <a:ext uri="{FF2B5EF4-FFF2-40B4-BE49-F238E27FC236}">
                  <a16:creationId xmlns:a16="http://schemas.microsoft.com/office/drawing/2014/main" id="{2A9559F3-AC1C-271C-3D5A-3E0DC6DA0C46}"/>
                </a:ext>
              </a:extLst>
            </p:cNvPr>
            <p:cNvSpPr txBox="1"/>
            <p:nvPr/>
          </p:nvSpPr>
          <p:spPr>
            <a:xfrm>
              <a:off x="593868" y="2614390"/>
              <a:ext cx="197124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CN" altLang="zh-CN" sz="1400" kern="100" dirty="0">
                  <a:latin typeface="Times New Roman" panose="02020603050405020304" pitchFamily="18" charset="0"/>
                </a:rPr>
                <a:t>TI</a:t>
              </a:r>
              <a:r>
                <a:rPr lang="en-US" altLang="zh-CN" sz="1400" kern="100" dirty="0">
                  <a:latin typeface="Times New Roman" panose="02020603050405020304" pitchFamily="18" charset="0"/>
                </a:rPr>
                <a:t>-AWR</a:t>
              </a:r>
              <a:r>
                <a:rPr lang="zh-CN" altLang="en-US" sz="1400" kern="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1400" kern="100" dirty="0">
                  <a:latin typeface="Times New Roman" panose="02020603050405020304" pitchFamily="18" charset="0"/>
                </a:rPr>
                <a:t>1843</a:t>
              </a:r>
            </a:p>
            <a:p>
              <a:pPr algn="ctr"/>
              <a:r>
                <a:rPr lang="en-US" altLang="zh-CN" sz="1400" kern="100" dirty="0">
                  <a:latin typeface="Times New Roman" panose="02020603050405020304" pitchFamily="18" charset="0"/>
                </a:rPr>
                <a:t>77-81GHz</a:t>
              </a:r>
              <a:r>
                <a:rPr lang="zh-CN" altLang="en-US" sz="1400" kern="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1400" kern="100" dirty="0">
                  <a:latin typeface="Times New Roman" panose="02020603050405020304" pitchFamily="18" charset="0"/>
                </a:rPr>
                <a:t>with</a:t>
              </a:r>
              <a:r>
                <a:rPr lang="zh-CN" altLang="en-US" sz="1400" kern="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1400" kern="100" dirty="0">
                  <a:latin typeface="Times New Roman" panose="02020603050405020304" pitchFamily="18" charset="0"/>
                </a:rPr>
                <a:t>Tx2Rx4</a:t>
              </a:r>
            </a:p>
          </p:txBody>
        </p:sp>
        <p:sp>
          <p:nvSpPr>
            <p:cNvPr id="696" name="TextBox 695">
              <a:extLst>
                <a:ext uri="{FF2B5EF4-FFF2-40B4-BE49-F238E27FC236}">
                  <a16:creationId xmlns:a16="http://schemas.microsoft.com/office/drawing/2014/main" id="{576471B2-CBEC-44C0-A4A6-5F2269A24DD8}"/>
                </a:ext>
              </a:extLst>
            </p:cNvPr>
            <p:cNvSpPr txBox="1"/>
            <p:nvPr/>
          </p:nvSpPr>
          <p:spPr>
            <a:xfrm>
              <a:off x="2941102" y="2601257"/>
              <a:ext cx="184865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00" kern="100" dirty="0">
                  <a:latin typeface="Times New Roman" panose="02020603050405020304" pitchFamily="18" charset="0"/>
                </a:rPr>
                <a:t>Subject</a:t>
              </a:r>
              <a:r>
                <a:rPr lang="zh-CN" altLang="en-US" sz="1400" kern="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1400" kern="100" dirty="0">
                  <a:latin typeface="Times New Roman" panose="02020603050405020304" pitchFamily="18" charset="0"/>
                </a:rPr>
                <a:t>with</a:t>
              </a:r>
              <a:r>
                <a:rPr lang="zh-CN" altLang="en-US" sz="1400" kern="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1400" kern="100" dirty="0">
                  <a:latin typeface="Times New Roman" panose="02020603050405020304" pitchFamily="18" charset="0"/>
                </a:rPr>
                <a:t>Random</a:t>
              </a:r>
              <a:r>
                <a:rPr lang="zh-CN" altLang="en-US" sz="1400" kern="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1400" kern="100" dirty="0">
                  <a:latin typeface="Times New Roman" panose="02020603050405020304" pitchFamily="18" charset="0"/>
                </a:rPr>
                <a:t>Body</a:t>
              </a:r>
              <a:r>
                <a:rPr lang="zh-CN" altLang="en-US" sz="1400" kern="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1400" kern="100" dirty="0">
                  <a:latin typeface="Times New Roman" panose="02020603050405020304" pitchFamily="18" charset="0"/>
                </a:rPr>
                <a:t>Position</a:t>
              </a:r>
            </a:p>
          </p:txBody>
        </p:sp>
        <p:sp>
          <p:nvSpPr>
            <p:cNvPr id="700" name="Freeform 699">
              <a:extLst>
                <a:ext uri="{FF2B5EF4-FFF2-40B4-BE49-F238E27FC236}">
                  <a16:creationId xmlns:a16="http://schemas.microsoft.com/office/drawing/2014/main" id="{70561896-0147-E9A1-2F5D-9605456601D3}"/>
                </a:ext>
              </a:extLst>
            </p:cNvPr>
            <p:cNvSpPr/>
            <p:nvPr/>
          </p:nvSpPr>
          <p:spPr>
            <a:xfrm flipH="1">
              <a:off x="1754905" y="803883"/>
              <a:ext cx="2010009" cy="466443"/>
            </a:xfrm>
            <a:custGeom>
              <a:avLst/>
              <a:gdLst>
                <a:gd name="connsiteX0" fmla="*/ 0 w 1384126"/>
                <a:gd name="connsiteY0" fmla="*/ 450937 h 450937"/>
                <a:gd name="connsiteX1" fmla="*/ 294362 w 1384126"/>
                <a:gd name="connsiteY1" fmla="*/ 150313 h 450937"/>
                <a:gd name="connsiteX2" fmla="*/ 876822 w 1384126"/>
                <a:gd name="connsiteY2" fmla="*/ 294362 h 450937"/>
                <a:gd name="connsiteX3" fmla="*/ 1384126 w 1384126"/>
                <a:gd name="connsiteY3" fmla="*/ 0 h 450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4126" h="450937">
                  <a:moveTo>
                    <a:pt x="0" y="450937"/>
                  </a:moveTo>
                  <a:cubicBezTo>
                    <a:pt x="74112" y="313673"/>
                    <a:pt x="148225" y="176409"/>
                    <a:pt x="294362" y="150313"/>
                  </a:cubicBezTo>
                  <a:cubicBezTo>
                    <a:pt x="440499" y="124217"/>
                    <a:pt x="695195" y="319414"/>
                    <a:pt x="876822" y="294362"/>
                  </a:cubicBezTo>
                  <a:cubicBezTo>
                    <a:pt x="1058449" y="269310"/>
                    <a:pt x="1293312" y="52192"/>
                    <a:pt x="1384126" y="0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2400"/>
            </a:p>
          </p:txBody>
        </p:sp>
        <p:sp>
          <p:nvSpPr>
            <p:cNvPr id="701" name="Freeform 700">
              <a:extLst>
                <a:ext uri="{FF2B5EF4-FFF2-40B4-BE49-F238E27FC236}">
                  <a16:creationId xmlns:a16="http://schemas.microsoft.com/office/drawing/2014/main" id="{D6C7C386-3969-FD69-D881-CD5AEF1BBB01}"/>
                </a:ext>
              </a:extLst>
            </p:cNvPr>
            <p:cNvSpPr/>
            <p:nvPr/>
          </p:nvSpPr>
          <p:spPr>
            <a:xfrm flipH="1">
              <a:off x="1754904" y="800761"/>
              <a:ext cx="1881483" cy="720166"/>
            </a:xfrm>
            <a:custGeom>
              <a:avLst/>
              <a:gdLst>
                <a:gd name="connsiteX0" fmla="*/ 0 w 1515649"/>
                <a:gd name="connsiteY0" fmla="*/ 450936 h 630077"/>
                <a:gd name="connsiteX1" fmla="*/ 407096 w 1515649"/>
                <a:gd name="connsiteY1" fmla="*/ 388306 h 630077"/>
                <a:gd name="connsiteX2" fmla="*/ 964504 w 1515649"/>
                <a:gd name="connsiteY2" fmla="*/ 620038 h 630077"/>
                <a:gd name="connsiteX3" fmla="*/ 1515649 w 1515649"/>
                <a:gd name="connsiteY3" fmla="*/ 0 h 63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5649" h="630077">
                  <a:moveTo>
                    <a:pt x="0" y="450936"/>
                  </a:moveTo>
                  <a:cubicBezTo>
                    <a:pt x="123172" y="405529"/>
                    <a:pt x="246345" y="360122"/>
                    <a:pt x="407096" y="388306"/>
                  </a:cubicBezTo>
                  <a:cubicBezTo>
                    <a:pt x="567847" y="416490"/>
                    <a:pt x="779745" y="684756"/>
                    <a:pt x="964504" y="620038"/>
                  </a:cubicBezTo>
                  <a:cubicBezTo>
                    <a:pt x="1149263" y="555320"/>
                    <a:pt x="1332456" y="277660"/>
                    <a:pt x="1515649" y="0"/>
                  </a:cubicBezTo>
                </a:path>
              </a:pathLst>
            </a:cu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2400"/>
            </a:p>
          </p:txBody>
        </p:sp>
        <p:sp>
          <p:nvSpPr>
            <p:cNvPr id="702" name="Freeform 701">
              <a:extLst>
                <a:ext uri="{FF2B5EF4-FFF2-40B4-BE49-F238E27FC236}">
                  <a16:creationId xmlns:a16="http://schemas.microsoft.com/office/drawing/2014/main" id="{6C0C69EB-E102-3B16-CD06-294CB4C8089A}"/>
                </a:ext>
              </a:extLst>
            </p:cNvPr>
            <p:cNvSpPr/>
            <p:nvPr/>
          </p:nvSpPr>
          <p:spPr>
            <a:xfrm flipH="1">
              <a:off x="1753093" y="800761"/>
              <a:ext cx="2336663" cy="940243"/>
            </a:xfrm>
            <a:custGeom>
              <a:avLst/>
              <a:gdLst>
                <a:gd name="connsiteX0" fmla="*/ 0 w 1152394"/>
                <a:gd name="connsiteY0" fmla="*/ 720246 h 835054"/>
                <a:gd name="connsiteX1" fmla="*/ 620038 w 1152394"/>
                <a:gd name="connsiteY1" fmla="*/ 776613 h 835054"/>
                <a:gd name="connsiteX2" fmla="*/ 1152394 w 1152394"/>
                <a:gd name="connsiteY2" fmla="*/ 0 h 835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2394" h="835054">
                  <a:moveTo>
                    <a:pt x="0" y="720246"/>
                  </a:moveTo>
                  <a:cubicBezTo>
                    <a:pt x="213986" y="808450"/>
                    <a:pt x="427972" y="896654"/>
                    <a:pt x="620038" y="776613"/>
                  </a:cubicBezTo>
                  <a:cubicBezTo>
                    <a:pt x="812104" y="656572"/>
                    <a:pt x="1152394" y="0"/>
                    <a:pt x="1152394" y="0"/>
                  </a:cubicBezTo>
                </a:path>
              </a:pathLst>
            </a:cu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2400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06782FE4-887F-5231-494E-BBB8AA9DC12B}"/>
                </a:ext>
              </a:extLst>
            </p:cNvPr>
            <p:cNvSpPr/>
            <p:nvPr/>
          </p:nvSpPr>
          <p:spPr>
            <a:xfrm>
              <a:off x="3599042" y="1295790"/>
              <a:ext cx="82251" cy="82251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2400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5FA2C6C2-D22B-D8F9-519E-5C3EA25B9800}"/>
                </a:ext>
              </a:extLst>
            </p:cNvPr>
            <p:cNvSpPr/>
            <p:nvPr/>
          </p:nvSpPr>
          <p:spPr>
            <a:xfrm>
              <a:off x="4009628" y="1574413"/>
              <a:ext cx="82251" cy="8225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2400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FA530676-9E3E-4A7B-5703-537F525A02AA}"/>
                </a:ext>
              </a:extLst>
            </p:cNvPr>
            <p:cNvSpPr/>
            <p:nvPr/>
          </p:nvSpPr>
          <p:spPr>
            <a:xfrm>
              <a:off x="3737327" y="1214557"/>
              <a:ext cx="82251" cy="8225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2400" dirty="0"/>
            </a:p>
          </p:txBody>
        </p:sp>
        <p:pic>
          <p:nvPicPr>
            <p:cNvPr id="1026" name="Picture 2" descr="Full view">
              <a:extLst>
                <a:ext uri="{FF2B5EF4-FFF2-40B4-BE49-F238E27FC236}">
                  <a16:creationId xmlns:a16="http://schemas.microsoft.com/office/drawing/2014/main" id="{BC484D3E-5A96-ECA8-C132-58F27AB9BCE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33" t="24402" r="23120" b="24678"/>
            <a:stretch/>
          </p:blipFill>
          <p:spPr bwMode="auto">
            <a:xfrm>
              <a:off x="1141460" y="544994"/>
              <a:ext cx="603181" cy="5811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8" name="TextBox 387">
              <a:extLst>
                <a:ext uri="{FF2B5EF4-FFF2-40B4-BE49-F238E27FC236}">
                  <a16:creationId xmlns:a16="http://schemas.microsoft.com/office/drawing/2014/main" id="{24EE0964-AA01-B304-DE27-F82C6844107F}"/>
                </a:ext>
              </a:extLst>
            </p:cNvPr>
            <p:cNvSpPr txBox="1"/>
            <p:nvPr/>
          </p:nvSpPr>
          <p:spPr>
            <a:xfrm>
              <a:off x="859365" y="1136829"/>
              <a:ext cx="116714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00" kern="100" dirty="0">
                  <a:latin typeface="Times New Roman" panose="02020603050405020304" pitchFamily="18" charset="0"/>
                </a:rPr>
                <a:t>ECG</a:t>
              </a:r>
              <a:r>
                <a:rPr lang="zh-CN" altLang="en-US" sz="1400" kern="1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1400" kern="100" dirty="0">
                  <a:latin typeface="Times New Roman" panose="02020603050405020304" pitchFamily="18" charset="0"/>
                </a:rPr>
                <a:t>Monitor</a:t>
              </a:r>
            </a:p>
          </p:txBody>
        </p:sp>
        <p:pic>
          <p:nvPicPr>
            <p:cNvPr id="670" name="Picture 669" descr="A close up of a circuit board&#10;&#10;Description automatically generated">
              <a:extLst>
                <a:ext uri="{FF2B5EF4-FFF2-40B4-BE49-F238E27FC236}">
                  <a16:creationId xmlns:a16="http://schemas.microsoft.com/office/drawing/2014/main" id="{61D69C4D-124D-35C2-F794-CD6BEA7BD7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072" y="1465603"/>
              <a:ext cx="1305659" cy="1133582"/>
            </a:xfrm>
            <a:prstGeom prst="rect">
              <a:avLst/>
            </a:prstGeom>
          </p:spPr>
        </p:pic>
        <p:sp>
          <p:nvSpPr>
            <p:cNvPr id="678" name="Freeform 677">
              <a:extLst>
                <a:ext uri="{FF2B5EF4-FFF2-40B4-BE49-F238E27FC236}">
                  <a16:creationId xmlns:a16="http://schemas.microsoft.com/office/drawing/2014/main" id="{E2A153BE-13AA-7B29-7208-803F2708CB78}"/>
                </a:ext>
              </a:extLst>
            </p:cNvPr>
            <p:cNvSpPr/>
            <p:nvPr/>
          </p:nvSpPr>
          <p:spPr>
            <a:xfrm rot="19564813">
              <a:off x="2315897" y="1771654"/>
              <a:ext cx="814402" cy="172735"/>
            </a:xfrm>
            <a:custGeom>
              <a:avLst/>
              <a:gdLst>
                <a:gd name="connsiteX0" fmla="*/ 0 w 1308100"/>
                <a:gd name="connsiteY0" fmla="*/ 168275 h 172735"/>
                <a:gd name="connsiteX1" fmla="*/ 152400 w 1308100"/>
                <a:gd name="connsiteY1" fmla="*/ 0 h 172735"/>
                <a:gd name="connsiteX2" fmla="*/ 311150 w 1308100"/>
                <a:gd name="connsiteY2" fmla="*/ 168275 h 172735"/>
                <a:gd name="connsiteX3" fmla="*/ 466725 w 1308100"/>
                <a:gd name="connsiteY3" fmla="*/ 3175 h 172735"/>
                <a:gd name="connsiteX4" fmla="*/ 622300 w 1308100"/>
                <a:gd name="connsiteY4" fmla="*/ 171450 h 172735"/>
                <a:gd name="connsiteX5" fmla="*/ 774700 w 1308100"/>
                <a:gd name="connsiteY5" fmla="*/ 6350 h 172735"/>
                <a:gd name="connsiteX6" fmla="*/ 930275 w 1308100"/>
                <a:gd name="connsiteY6" fmla="*/ 171450 h 172735"/>
                <a:gd name="connsiteX7" fmla="*/ 1085850 w 1308100"/>
                <a:gd name="connsiteY7" fmla="*/ 82550 h 172735"/>
                <a:gd name="connsiteX8" fmla="*/ 1308100 w 1308100"/>
                <a:gd name="connsiteY8" fmla="*/ 73025 h 17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8100" h="172735">
                  <a:moveTo>
                    <a:pt x="0" y="168275"/>
                  </a:moveTo>
                  <a:cubicBezTo>
                    <a:pt x="50271" y="84137"/>
                    <a:pt x="100542" y="0"/>
                    <a:pt x="152400" y="0"/>
                  </a:cubicBezTo>
                  <a:cubicBezTo>
                    <a:pt x="204258" y="0"/>
                    <a:pt x="258763" y="167746"/>
                    <a:pt x="311150" y="168275"/>
                  </a:cubicBezTo>
                  <a:cubicBezTo>
                    <a:pt x="363537" y="168804"/>
                    <a:pt x="414867" y="2646"/>
                    <a:pt x="466725" y="3175"/>
                  </a:cubicBezTo>
                  <a:cubicBezTo>
                    <a:pt x="518583" y="3704"/>
                    <a:pt x="570971" y="170921"/>
                    <a:pt x="622300" y="171450"/>
                  </a:cubicBezTo>
                  <a:cubicBezTo>
                    <a:pt x="673629" y="171979"/>
                    <a:pt x="723371" y="6350"/>
                    <a:pt x="774700" y="6350"/>
                  </a:cubicBezTo>
                  <a:cubicBezTo>
                    <a:pt x="826029" y="6350"/>
                    <a:pt x="878417" y="158750"/>
                    <a:pt x="930275" y="171450"/>
                  </a:cubicBezTo>
                  <a:cubicBezTo>
                    <a:pt x="982133" y="184150"/>
                    <a:pt x="1022879" y="98954"/>
                    <a:pt x="1085850" y="82550"/>
                  </a:cubicBezTo>
                  <a:cubicBezTo>
                    <a:pt x="1148821" y="66146"/>
                    <a:pt x="1228460" y="69585"/>
                    <a:pt x="1308100" y="73025"/>
                  </a:cubicBezTo>
                </a:path>
              </a:pathLst>
            </a:custGeom>
            <a:noFill/>
            <a:ln w="19050">
              <a:solidFill>
                <a:schemeClr val="accent2">
                  <a:lumMod val="75000"/>
                </a:schemeClr>
              </a:solidFill>
              <a:headEnd type="none"/>
              <a:tailEnd type="arrow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2400"/>
            </a:p>
          </p:txBody>
        </p:sp>
        <p:sp>
          <p:nvSpPr>
            <p:cNvPr id="683" name="Freeform 682">
              <a:extLst>
                <a:ext uri="{FF2B5EF4-FFF2-40B4-BE49-F238E27FC236}">
                  <a16:creationId xmlns:a16="http://schemas.microsoft.com/office/drawing/2014/main" id="{7CEB4A3F-C2C8-CCA6-BF3E-5D5CA0EC748D}"/>
                </a:ext>
              </a:extLst>
            </p:cNvPr>
            <p:cNvSpPr/>
            <p:nvPr/>
          </p:nvSpPr>
          <p:spPr>
            <a:xfrm rot="8585936">
              <a:off x="2473841" y="2024409"/>
              <a:ext cx="814402" cy="172735"/>
            </a:xfrm>
            <a:custGeom>
              <a:avLst/>
              <a:gdLst>
                <a:gd name="connsiteX0" fmla="*/ 0 w 1308100"/>
                <a:gd name="connsiteY0" fmla="*/ 168275 h 172735"/>
                <a:gd name="connsiteX1" fmla="*/ 152400 w 1308100"/>
                <a:gd name="connsiteY1" fmla="*/ 0 h 172735"/>
                <a:gd name="connsiteX2" fmla="*/ 311150 w 1308100"/>
                <a:gd name="connsiteY2" fmla="*/ 168275 h 172735"/>
                <a:gd name="connsiteX3" fmla="*/ 466725 w 1308100"/>
                <a:gd name="connsiteY3" fmla="*/ 3175 h 172735"/>
                <a:gd name="connsiteX4" fmla="*/ 622300 w 1308100"/>
                <a:gd name="connsiteY4" fmla="*/ 171450 h 172735"/>
                <a:gd name="connsiteX5" fmla="*/ 774700 w 1308100"/>
                <a:gd name="connsiteY5" fmla="*/ 6350 h 172735"/>
                <a:gd name="connsiteX6" fmla="*/ 930275 w 1308100"/>
                <a:gd name="connsiteY6" fmla="*/ 171450 h 172735"/>
                <a:gd name="connsiteX7" fmla="*/ 1085850 w 1308100"/>
                <a:gd name="connsiteY7" fmla="*/ 82550 h 172735"/>
                <a:gd name="connsiteX8" fmla="*/ 1308100 w 1308100"/>
                <a:gd name="connsiteY8" fmla="*/ 73025 h 172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8100" h="172735">
                  <a:moveTo>
                    <a:pt x="0" y="168275"/>
                  </a:moveTo>
                  <a:cubicBezTo>
                    <a:pt x="50271" y="84137"/>
                    <a:pt x="100542" y="0"/>
                    <a:pt x="152400" y="0"/>
                  </a:cubicBezTo>
                  <a:cubicBezTo>
                    <a:pt x="204258" y="0"/>
                    <a:pt x="258763" y="167746"/>
                    <a:pt x="311150" y="168275"/>
                  </a:cubicBezTo>
                  <a:cubicBezTo>
                    <a:pt x="363537" y="168804"/>
                    <a:pt x="414867" y="2646"/>
                    <a:pt x="466725" y="3175"/>
                  </a:cubicBezTo>
                  <a:cubicBezTo>
                    <a:pt x="518583" y="3704"/>
                    <a:pt x="570971" y="170921"/>
                    <a:pt x="622300" y="171450"/>
                  </a:cubicBezTo>
                  <a:cubicBezTo>
                    <a:pt x="673629" y="171979"/>
                    <a:pt x="723371" y="6350"/>
                    <a:pt x="774700" y="6350"/>
                  </a:cubicBezTo>
                  <a:cubicBezTo>
                    <a:pt x="826029" y="6350"/>
                    <a:pt x="878417" y="158750"/>
                    <a:pt x="930275" y="171450"/>
                  </a:cubicBezTo>
                  <a:cubicBezTo>
                    <a:pt x="982133" y="184150"/>
                    <a:pt x="1022879" y="98954"/>
                    <a:pt x="1085850" y="82550"/>
                  </a:cubicBezTo>
                  <a:cubicBezTo>
                    <a:pt x="1148821" y="66146"/>
                    <a:pt x="1228460" y="69585"/>
                    <a:pt x="1308100" y="73025"/>
                  </a:cubicBezTo>
                </a:path>
              </a:pathLst>
            </a:custGeom>
            <a:noFill/>
            <a:ln w="19050">
              <a:solidFill>
                <a:schemeClr val="accent1">
                  <a:lumMod val="75000"/>
                </a:schemeClr>
              </a:solidFill>
              <a:headEnd type="none"/>
              <a:tailEnd type="arrow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sz="2400"/>
            </a:p>
          </p:txBody>
        </p:sp>
      </p:grpSp>
      <p:pic>
        <p:nvPicPr>
          <p:cNvPr id="703" name="Picture 702">
            <a:extLst>
              <a:ext uri="{FF2B5EF4-FFF2-40B4-BE49-F238E27FC236}">
                <a16:creationId xmlns:a16="http://schemas.microsoft.com/office/drawing/2014/main" id="{B8236F81-B8BF-C1D1-436F-F8FBF82BA1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4" t="7013" r="8041"/>
          <a:stretch/>
        </p:blipFill>
        <p:spPr>
          <a:xfrm>
            <a:off x="8619997" y="501226"/>
            <a:ext cx="2566560" cy="2204636"/>
          </a:xfrm>
          <a:prstGeom prst="rect">
            <a:avLst/>
          </a:prstGeom>
        </p:spPr>
      </p:pic>
      <p:pic>
        <p:nvPicPr>
          <p:cNvPr id="470" name="Picture 469">
            <a:extLst>
              <a:ext uri="{FF2B5EF4-FFF2-40B4-BE49-F238E27FC236}">
                <a16:creationId xmlns:a16="http://schemas.microsoft.com/office/drawing/2014/main" id="{EACBC404-D56D-EE4B-80C0-024F4D11CD3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553258" y="5501870"/>
            <a:ext cx="1838252" cy="953363"/>
          </a:xfrm>
          <a:prstGeom prst="rect">
            <a:avLst/>
          </a:prstGeom>
        </p:spPr>
      </p:pic>
      <p:sp>
        <p:nvSpPr>
          <p:cNvPr id="391" name="圆角矩形 32">
            <a:extLst>
              <a:ext uri="{FF2B5EF4-FFF2-40B4-BE49-F238E27FC236}">
                <a16:creationId xmlns:a16="http://schemas.microsoft.com/office/drawing/2014/main" id="{D81E9540-EE1C-C776-F84D-9B3E096839F9}"/>
              </a:ext>
            </a:extLst>
          </p:cNvPr>
          <p:cNvSpPr/>
          <p:nvPr/>
        </p:nvSpPr>
        <p:spPr>
          <a:xfrm>
            <a:off x="123784" y="4131423"/>
            <a:ext cx="7441573" cy="3000621"/>
          </a:xfrm>
          <a:prstGeom prst="roundRect">
            <a:avLst>
              <a:gd name="adj" fmla="val 7828"/>
            </a:avLst>
          </a:prstGeom>
          <a:noFill/>
          <a:ln w="19050">
            <a:solidFill>
              <a:srgbClr val="C65A1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  <p:sp>
        <p:nvSpPr>
          <p:cNvPr id="392" name="矩形 33">
            <a:extLst>
              <a:ext uri="{FF2B5EF4-FFF2-40B4-BE49-F238E27FC236}">
                <a16:creationId xmlns:a16="http://schemas.microsoft.com/office/drawing/2014/main" id="{E9636F0D-B30F-A1BA-AF1F-8377F758A27C}"/>
              </a:ext>
            </a:extLst>
          </p:cNvPr>
          <p:cNvSpPr/>
          <p:nvPr/>
        </p:nvSpPr>
        <p:spPr>
          <a:xfrm>
            <a:off x="153194" y="4112825"/>
            <a:ext cx="3740170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400" b="1" dirty="0">
                <a:solidFill>
                  <a:srgbClr val="C00000"/>
                </a:solidFill>
                <a:latin typeface="Times" pitchFamily="2" charset="0"/>
              </a:rPr>
              <a:t>(b)</a:t>
            </a:r>
            <a:r>
              <a:rPr kumimoji="1" lang="zh-CN" altLang="en-US" sz="1400" b="1" dirty="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kumimoji="1" lang="en-US" altLang="zh-CN" sz="1400" b="1" dirty="0">
                <a:solidFill>
                  <a:srgbClr val="C00000"/>
                </a:solidFill>
                <a:latin typeface="Times" pitchFamily="2" charset="0"/>
              </a:rPr>
              <a:t>Cardio-Focusing</a:t>
            </a:r>
            <a:r>
              <a:rPr kumimoji="1" lang="zh-CN" altLang="en-US" sz="1400" b="1" dirty="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kumimoji="1" lang="en-US" altLang="zh-CN" sz="1400" b="1" dirty="0">
                <a:solidFill>
                  <a:srgbClr val="C00000"/>
                </a:solidFill>
                <a:latin typeface="Times" pitchFamily="2" charset="0"/>
              </a:rPr>
              <a:t>and</a:t>
            </a:r>
            <a:r>
              <a:rPr kumimoji="1" lang="zh-CN" altLang="en-US" sz="1400" b="1" dirty="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kumimoji="1" lang="en-US" altLang="zh-CN" sz="1400" b="1" dirty="0">
                <a:solidFill>
                  <a:srgbClr val="C00000"/>
                </a:solidFill>
                <a:latin typeface="Times" pitchFamily="2" charset="0"/>
              </a:rPr>
              <a:t>-Tracking</a:t>
            </a:r>
            <a:r>
              <a:rPr kumimoji="1" lang="zh-CN" altLang="en-US" sz="1400" b="1" dirty="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kumimoji="1" lang="en-US" altLang="zh-CN" sz="1400" b="1" dirty="0">
                <a:solidFill>
                  <a:srgbClr val="C00000"/>
                </a:solidFill>
                <a:latin typeface="Times" pitchFamily="2" charset="0"/>
              </a:rPr>
              <a:t>(CFT)</a:t>
            </a:r>
            <a:r>
              <a:rPr kumimoji="1" lang="zh-CN" altLang="en-US" sz="1400" b="1" dirty="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kumimoji="1" lang="en-US" altLang="zh-CN" sz="1400" b="1" dirty="0">
                <a:solidFill>
                  <a:srgbClr val="C00000"/>
                </a:solidFill>
                <a:latin typeface="Times" pitchFamily="2" charset="0"/>
              </a:rPr>
              <a:t>Algorithm</a:t>
            </a:r>
            <a:endParaRPr kumimoji="1" lang="zh-CN" altLang="en-US" sz="1400" b="1" dirty="0">
              <a:solidFill>
                <a:srgbClr val="C00000"/>
              </a:solidFill>
              <a:latin typeface="Time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B2F66D-397D-B48A-0E7E-0BC016E7436F}"/>
              </a:ext>
            </a:extLst>
          </p:cNvPr>
          <p:cNvSpPr txBox="1"/>
          <p:nvPr/>
        </p:nvSpPr>
        <p:spPr>
          <a:xfrm>
            <a:off x="3732679" y="6561501"/>
            <a:ext cx="12846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altLang="zh-CN" sz="1600" kern="100" dirty="0">
                <a:latin typeface="Times New Roman" panose="02020603050405020304" pitchFamily="18" charset="0"/>
              </a:rPr>
              <a:t>Search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Space</a:t>
            </a:r>
          </a:p>
        </p:txBody>
      </p:sp>
      <p:pic>
        <p:nvPicPr>
          <p:cNvPr id="28" name="图片 16">
            <a:extLst>
              <a:ext uri="{FF2B5EF4-FFF2-40B4-BE49-F238E27FC236}">
                <a16:creationId xmlns:a16="http://schemas.microsoft.com/office/drawing/2014/main" id="{EC5DE52A-B37D-986C-7D6E-92D59D09DF9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295186"/>
              </a:clrFrom>
              <a:clrTo>
                <a:srgbClr val="295186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1439" y1="45225" x2="41439" y2="45225"/>
                        <a14:backgroundMark x1="35856" y1="211" x2="37407" y2="7022"/>
                        <a14:backgroundMark x1="37407" y1="7022" x2="34119" y2="13413"/>
                        <a14:backgroundMark x1="34119" y1="13413" x2="20099" y2="23034"/>
                        <a14:backgroundMark x1="20099" y1="23034" x2="6390" y2="27949"/>
                        <a14:backgroundMark x1="6390" y1="27949" x2="931" y2="42275"/>
                        <a14:backgroundMark x1="931" y1="42275" x2="1427" y2="61938"/>
                        <a14:backgroundMark x1="1427" y1="61938" x2="2357" y2="54424"/>
                        <a14:backgroundMark x1="2357" y1="54424" x2="1117" y2="2107"/>
                        <a14:backgroundMark x1="1117" y1="2107" x2="35050" y2="632"/>
                        <a14:backgroundMark x1="35050" y1="632" x2="35422" y2="2037"/>
                      </a14:backgroundRemoval>
                    </a14:imgEffect>
                    <a14:imgEffect>
                      <a14:artisticCutout/>
                    </a14:imgEffect>
                  </a14:imgLayer>
                </a14:imgProps>
              </a:ext>
            </a:extLst>
          </a:blip>
          <a:srcRect l="20932" t="19566" r="20255" b="7834"/>
          <a:stretch/>
        </p:blipFill>
        <p:spPr>
          <a:xfrm>
            <a:off x="3853229" y="4920702"/>
            <a:ext cx="1161564" cy="1266621"/>
          </a:xfrm>
          <a:prstGeom prst="rect">
            <a:avLst/>
          </a:prstGeom>
        </p:spPr>
      </p:pic>
      <p:sp>
        <p:nvSpPr>
          <p:cNvPr id="12" name="Cube 11">
            <a:extLst>
              <a:ext uri="{FF2B5EF4-FFF2-40B4-BE49-F238E27FC236}">
                <a16:creationId xmlns:a16="http://schemas.microsoft.com/office/drawing/2014/main" id="{814E46F1-AD13-CAD6-F1BE-B4F6C2851F1E}"/>
              </a:ext>
            </a:extLst>
          </p:cNvPr>
          <p:cNvSpPr/>
          <p:nvPr/>
        </p:nvSpPr>
        <p:spPr>
          <a:xfrm>
            <a:off x="3699999" y="4811621"/>
            <a:ext cx="1468025" cy="1502565"/>
          </a:xfrm>
          <a:prstGeom prst="cub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 dirty="0"/>
          </a:p>
        </p:txBody>
      </p:sp>
      <p:cxnSp>
        <p:nvCxnSpPr>
          <p:cNvPr id="15" name="直线箭头连接符 256">
            <a:extLst>
              <a:ext uri="{FF2B5EF4-FFF2-40B4-BE49-F238E27FC236}">
                <a16:creationId xmlns:a16="http://schemas.microsoft.com/office/drawing/2014/main" id="{C0DA585B-504F-9E63-8B6A-81C8972BB592}"/>
              </a:ext>
            </a:extLst>
          </p:cNvPr>
          <p:cNvCxnSpPr>
            <a:cxnSpLocks/>
          </p:cNvCxnSpPr>
          <p:nvPr/>
        </p:nvCxnSpPr>
        <p:spPr>
          <a:xfrm>
            <a:off x="3679047" y="6403755"/>
            <a:ext cx="1116000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7F51F37-06BF-B6FA-BB00-6E0F36329663}"/>
              </a:ext>
            </a:extLst>
          </p:cNvPr>
          <p:cNvSpPr txBox="1"/>
          <p:nvPr/>
        </p:nvSpPr>
        <p:spPr>
          <a:xfrm>
            <a:off x="4024676" y="6329488"/>
            <a:ext cx="424742" cy="18466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0.4m</a:t>
            </a:r>
          </a:p>
        </p:txBody>
      </p:sp>
      <p:cxnSp>
        <p:nvCxnSpPr>
          <p:cNvPr id="16" name="直线箭头连接符 256">
            <a:extLst>
              <a:ext uri="{FF2B5EF4-FFF2-40B4-BE49-F238E27FC236}">
                <a16:creationId xmlns:a16="http://schemas.microsoft.com/office/drawing/2014/main" id="{1A2BC4B5-58F1-1985-0916-994DF1F62A47}"/>
              </a:ext>
            </a:extLst>
          </p:cNvPr>
          <p:cNvCxnSpPr>
            <a:cxnSpLocks/>
          </p:cNvCxnSpPr>
          <p:nvPr/>
        </p:nvCxnSpPr>
        <p:spPr>
          <a:xfrm flipV="1">
            <a:off x="4874929" y="5975126"/>
            <a:ext cx="435043" cy="440821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5EFE86A-E00A-57EE-31D9-68DB406DD820}"/>
              </a:ext>
            </a:extLst>
          </p:cNvPr>
          <p:cNvSpPr txBox="1"/>
          <p:nvPr/>
        </p:nvSpPr>
        <p:spPr>
          <a:xfrm rot="18727992">
            <a:off x="4877533" y="6096768"/>
            <a:ext cx="424742" cy="18466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0.2m</a:t>
            </a:r>
          </a:p>
        </p:txBody>
      </p:sp>
      <p:cxnSp>
        <p:nvCxnSpPr>
          <p:cNvPr id="21" name="直线箭头连接符 256">
            <a:extLst>
              <a:ext uri="{FF2B5EF4-FFF2-40B4-BE49-F238E27FC236}">
                <a16:creationId xmlns:a16="http://schemas.microsoft.com/office/drawing/2014/main" id="{3EE70353-33EB-98BF-1187-913987A33A1E}"/>
              </a:ext>
            </a:extLst>
          </p:cNvPr>
          <p:cNvCxnSpPr>
            <a:cxnSpLocks/>
          </p:cNvCxnSpPr>
          <p:nvPr/>
        </p:nvCxnSpPr>
        <p:spPr>
          <a:xfrm>
            <a:off x="3563591" y="5198825"/>
            <a:ext cx="0" cy="1083697"/>
          </a:xfrm>
          <a:prstGeom prst="straightConnector1">
            <a:avLst/>
          </a:prstGeom>
          <a:ln w="254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DA7A82B-56DB-2F33-3550-E52C66DFE48C}"/>
              </a:ext>
            </a:extLst>
          </p:cNvPr>
          <p:cNvSpPr txBox="1"/>
          <p:nvPr/>
        </p:nvSpPr>
        <p:spPr>
          <a:xfrm rot="16200000">
            <a:off x="3364286" y="5677889"/>
            <a:ext cx="424742" cy="18466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200" kern="100" dirty="0">
                <a:latin typeface="Times New Roman" panose="02020603050405020304" pitchFamily="18" charset="0"/>
              </a:rPr>
              <a:t>0.4m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1AE4D1F-69E9-A347-7D8A-AFCA5D15FBA1}"/>
              </a:ext>
            </a:extLst>
          </p:cNvPr>
          <p:cNvSpPr txBox="1"/>
          <p:nvPr/>
        </p:nvSpPr>
        <p:spPr>
          <a:xfrm>
            <a:off x="123784" y="6567258"/>
            <a:ext cx="331888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Search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for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Cardio-Focused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(CF)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point</a:t>
            </a:r>
          </a:p>
        </p:txBody>
      </p:sp>
      <p:cxnSp>
        <p:nvCxnSpPr>
          <p:cNvPr id="36" name="直线箭头连接符 256">
            <a:extLst>
              <a:ext uri="{FF2B5EF4-FFF2-40B4-BE49-F238E27FC236}">
                <a16:creationId xmlns:a16="http://schemas.microsoft.com/office/drawing/2014/main" id="{18853F03-FBB8-6AB3-619C-5C626D7E08CB}"/>
              </a:ext>
            </a:extLst>
          </p:cNvPr>
          <p:cNvCxnSpPr>
            <a:cxnSpLocks/>
          </p:cNvCxnSpPr>
          <p:nvPr/>
        </p:nvCxnSpPr>
        <p:spPr>
          <a:xfrm>
            <a:off x="2948949" y="5340769"/>
            <a:ext cx="493717" cy="0"/>
          </a:xfrm>
          <a:prstGeom prst="straightConnector1">
            <a:avLst/>
          </a:prstGeom>
          <a:ln w="28575">
            <a:solidFill>
              <a:srgbClr val="76717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线箭头连接符 256">
            <a:extLst>
              <a:ext uri="{FF2B5EF4-FFF2-40B4-BE49-F238E27FC236}">
                <a16:creationId xmlns:a16="http://schemas.microsoft.com/office/drawing/2014/main" id="{086D043A-B0DA-2ED3-9019-733294775020}"/>
              </a:ext>
            </a:extLst>
          </p:cNvPr>
          <p:cNvCxnSpPr>
            <a:cxnSpLocks/>
          </p:cNvCxnSpPr>
          <p:nvPr/>
        </p:nvCxnSpPr>
        <p:spPr>
          <a:xfrm flipH="1">
            <a:off x="2948949" y="5575401"/>
            <a:ext cx="417995" cy="0"/>
          </a:xfrm>
          <a:prstGeom prst="straightConnector1">
            <a:avLst/>
          </a:prstGeom>
          <a:ln w="28575">
            <a:solidFill>
              <a:srgbClr val="76717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线箭头连接符 256">
            <a:extLst>
              <a:ext uri="{FF2B5EF4-FFF2-40B4-BE49-F238E27FC236}">
                <a16:creationId xmlns:a16="http://schemas.microsoft.com/office/drawing/2014/main" id="{0DEBBE6D-75B2-1B1D-A605-B01E7A3753D7}"/>
              </a:ext>
            </a:extLst>
          </p:cNvPr>
          <p:cNvCxnSpPr>
            <a:cxnSpLocks/>
            <a:stCxn id="466" idx="2"/>
          </p:cNvCxnSpPr>
          <p:nvPr/>
        </p:nvCxnSpPr>
        <p:spPr>
          <a:xfrm flipV="1">
            <a:off x="4601788" y="4863261"/>
            <a:ext cx="988844" cy="2389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B48B31E-F577-A897-9E3A-9DCFD016C0AD}"/>
              </a:ext>
            </a:extLst>
          </p:cNvPr>
          <p:cNvSpPr txBox="1"/>
          <p:nvPr/>
        </p:nvSpPr>
        <p:spPr>
          <a:xfrm>
            <a:off x="5358880" y="6723736"/>
            <a:ext cx="22270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High-SNR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Signals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1507508B-214B-DBC2-471B-F6E5C1008212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5371564" y="5795331"/>
            <a:ext cx="1838253" cy="953363"/>
          </a:xfrm>
          <a:prstGeom prst="rect">
            <a:avLst/>
          </a:prstGeom>
        </p:spPr>
      </p:pic>
      <p:cxnSp>
        <p:nvCxnSpPr>
          <p:cNvPr id="462" name="直线箭头连接符 256">
            <a:extLst>
              <a:ext uri="{FF2B5EF4-FFF2-40B4-BE49-F238E27FC236}">
                <a16:creationId xmlns:a16="http://schemas.microsoft.com/office/drawing/2014/main" id="{C0B3E293-5A79-9441-8A28-B4EC3B37D625}"/>
              </a:ext>
            </a:extLst>
          </p:cNvPr>
          <p:cNvCxnSpPr>
            <a:cxnSpLocks/>
          </p:cNvCxnSpPr>
          <p:nvPr/>
        </p:nvCxnSpPr>
        <p:spPr>
          <a:xfrm>
            <a:off x="4506507" y="5572951"/>
            <a:ext cx="971672" cy="3067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5" name="Oval 464">
            <a:extLst>
              <a:ext uri="{FF2B5EF4-FFF2-40B4-BE49-F238E27FC236}">
                <a16:creationId xmlns:a16="http://schemas.microsoft.com/office/drawing/2014/main" id="{DF992946-B9E1-578F-1D8E-98C6DCBFF692}"/>
              </a:ext>
            </a:extLst>
          </p:cNvPr>
          <p:cNvSpPr/>
          <p:nvPr/>
        </p:nvSpPr>
        <p:spPr>
          <a:xfrm>
            <a:off x="4464060" y="5536394"/>
            <a:ext cx="82251" cy="8225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>
              <a:solidFill>
                <a:srgbClr val="FF0000"/>
              </a:solidFill>
            </a:endParaRPr>
          </a:p>
        </p:txBody>
      </p:sp>
      <p:sp>
        <p:nvSpPr>
          <p:cNvPr id="466" name="Oval 465">
            <a:extLst>
              <a:ext uri="{FF2B5EF4-FFF2-40B4-BE49-F238E27FC236}">
                <a16:creationId xmlns:a16="http://schemas.microsoft.com/office/drawing/2014/main" id="{DA76B223-0089-8CAD-4A96-209E70D3493A}"/>
              </a:ext>
            </a:extLst>
          </p:cNvPr>
          <p:cNvSpPr/>
          <p:nvPr/>
        </p:nvSpPr>
        <p:spPr>
          <a:xfrm>
            <a:off x="4601788" y="5061130"/>
            <a:ext cx="82251" cy="822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>
              <a:solidFill>
                <a:srgbClr val="FF0000"/>
              </a:solidFill>
            </a:endParaRPr>
          </a:p>
        </p:txBody>
      </p:sp>
      <p:cxnSp>
        <p:nvCxnSpPr>
          <p:cNvPr id="471" name="Straight Connector 470">
            <a:extLst>
              <a:ext uri="{FF2B5EF4-FFF2-40B4-BE49-F238E27FC236}">
                <a16:creationId xmlns:a16="http://schemas.microsoft.com/office/drawing/2014/main" id="{B2AD9494-3307-2413-D535-5A68BB6DC7BA}"/>
              </a:ext>
            </a:extLst>
          </p:cNvPr>
          <p:cNvCxnSpPr>
            <a:cxnSpLocks/>
          </p:cNvCxnSpPr>
          <p:nvPr/>
        </p:nvCxnSpPr>
        <p:spPr>
          <a:xfrm flipV="1">
            <a:off x="5410848" y="5535912"/>
            <a:ext cx="179784" cy="291109"/>
          </a:xfrm>
          <a:prstGeom prst="line">
            <a:avLst/>
          </a:prstGeom>
          <a:ln w="28575">
            <a:solidFill>
              <a:schemeClr val="tx1">
                <a:alpha val="64217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4" name="Picture 483">
            <a:extLst>
              <a:ext uri="{FF2B5EF4-FFF2-40B4-BE49-F238E27FC236}">
                <a16:creationId xmlns:a16="http://schemas.microsoft.com/office/drawing/2014/main" id="{875327C2-2E2E-E7D6-243D-8A30852AC2A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90632" y="4300472"/>
            <a:ext cx="1758914" cy="912217"/>
          </a:xfrm>
          <a:prstGeom prst="rect">
            <a:avLst/>
          </a:prstGeom>
        </p:spPr>
      </p:pic>
      <p:sp>
        <p:nvSpPr>
          <p:cNvPr id="486" name="TextBox 485">
            <a:extLst>
              <a:ext uri="{FF2B5EF4-FFF2-40B4-BE49-F238E27FC236}">
                <a16:creationId xmlns:a16="http://schemas.microsoft.com/office/drawing/2014/main" id="{F34A8915-F6B4-F911-E8A5-57B8BE57CEA2}"/>
              </a:ext>
            </a:extLst>
          </p:cNvPr>
          <p:cNvSpPr txBox="1"/>
          <p:nvPr/>
        </p:nvSpPr>
        <p:spPr>
          <a:xfrm>
            <a:off x="5414965" y="5117970"/>
            <a:ext cx="22270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Low-SNR</a:t>
            </a:r>
            <a:r>
              <a:rPr lang="zh-CN" altLang="en-US" sz="1600" kern="100" dirty="0"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latin typeface="Times New Roman" panose="02020603050405020304" pitchFamily="18" charset="0"/>
              </a:rPr>
              <a:t>Signals</a:t>
            </a:r>
          </a:p>
        </p:txBody>
      </p:sp>
      <p:cxnSp>
        <p:nvCxnSpPr>
          <p:cNvPr id="488" name="Straight Connector 487">
            <a:extLst>
              <a:ext uri="{FF2B5EF4-FFF2-40B4-BE49-F238E27FC236}">
                <a16:creationId xmlns:a16="http://schemas.microsoft.com/office/drawing/2014/main" id="{4719C140-D80D-1F7D-DB11-977F179EBC27}"/>
              </a:ext>
            </a:extLst>
          </p:cNvPr>
          <p:cNvCxnSpPr>
            <a:cxnSpLocks/>
          </p:cNvCxnSpPr>
          <p:nvPr/>
        </p:nvCxnSpPr>
        <p:spPr>
          <a:xfrm flipV="1">
            <a:off x="7170141" y="5543182"/>
            <a:ext cx="179784" cy="291109"/>
          </a:xfrm>
          <a:prstGeom prst="line">
            <a:avLst/>
          </a:prstGeom>
          <a:ln w="28575">
            <a:solidFill>
              <a:schemeClr val="tx1">
                <a:alpha val="64217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Straight Connector 489">
            <a:extLst>
              <a:ext uri="{FF2B5EF4-FFF2-40B4-BE49-F238E27FC236}">
                <a16:creationId xmlns:a16="http://schemas.microsoft.com/office/drawing/2014/main" id="{0DDEDC63-43AE-D357-CA43-9E986D6B471B}"/>
              </a:ext>
            </a:extLst>
          </p:cNvPr>
          <p:cNvCxnSpPr>
            <a:cxnSpLocks/>
          </p:cNvCxnSpPr>
          <p:nvPr/>
        </p:nvCxnSpPr>
        <p:spPr>
          <a:xfrm flipV="1">
            <a:off x="7168326" y="6415947"/>
            <a:ext cx="179784" cy="291109"/>
          </a:xfrm>
          <a:prstGeom prst="line">
            <a:avLst/>
          </a:prstGeom>
          <a:ln w="28575">
            <a:solidFill>
              <a:schemeClr val="tx1">
                <a:alpha val="64217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直线箭头连接符 256">
            <a:extLst>
              <a:ext uri="{FF2B5EF4-FFF2-40B4-BE49-F238E27FC236}">
                <a16:creationId xmlns:a16="http://schemas.microsoft.com/office/drawing/2014/main" id="{BD497BA4-A30F-4493-251B-B55BAA14358F}"/>
              </a:ext>
            </a:extLst>
          </p:cNvPr>
          <p:cNvCxnSpPr>
            <a:cxnSpLocks/>
          </p:cNvCxnSpPr>
          <p:nvPr/>
        </p:nvCxnSpPr>
        <p:spPr>
          <a:xfrm>
            <a:off x="4480173" y="5456888"/>
            <a:ext cx="998006" cy="4199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9" name="Oval 1028">
            <a:extLst>
              <a:ext uri="{FF2B5EF4-FFF2-40B4-BE49-F238E27FC236}">
                <a16:creationId xmlns:a16="http://schemas.microsoft.com/office/drawing/2014/main" id="{A2B5FBCE-740A-CA98-6125-42CF201C2B4C}"/>
              </a:ext>
            </a:extLst>
          </p:cNvPr>
          <p:cNvSpPr/>
          <p:nvPr/>
        </p:nvSpPr>
        <p:spPr>
          <a:xfrm>
            <a:off x="4454106" y="5419398"/>
            <a:ext cx="82251" cy="8225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>
              <a:solidFill>
                <a:srgbClr val="FF0000"/>
              </a:solidFill>
            </a:endParaRPr>
          </a:p>
        </p:txBody>
      </p:sp>
      <p:cxnSp>
        <p:nvCxnSpPr>
          <p:cNvPr id="1030" name="直线箭头连接符 256">
            <a:extLst>
              <a:ext uri="{FF2B5EF4-FFF2-40B4-BE49-F238E27FC236}">
                <a16:creationId xmlns:a16="http://schemas.microsoft.com/office/drawing/2014/main" id="{C511E1A1-69D0-F97E-EF90-63F2DAD50F07}"/>
              </a:ext>
            </a:extLst>
          </p:cNvPr>
          <p:cNvCxnSpPr>
            <a:cxnSpLocks/>
          </p:cNvCxnSpPr>
          <p:nvPr/>
        </p:nvCxnSpPr>
        <p:spPr>
          <a:xfrm>
            <a:off x="4526409" y="5662061"/>
            <a:ext cx="931868" cy="21347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3" name="Oval 1032">
            <a:extLst>
              <a:ext uri="{FF2B5EF4-FFF2-40B4-BE49-F238E27FC236}">
                <a16:creationId xmlns:a16="http://schemas.microsoft.com/office/drawing/2014/main" id="{049D46D5-D3E2-1E26-E0C8-44AB664E01BD}"/>
              </a:ext>
            </a:extLst>
          </p:cNvPr>
          <p:cNvSpPr/>
          <p:nvPr/>
        </p:nvSpPr>
        <p:spPr>
          <a:xfrm>
            <a:off x="4503864" y="5628400"/>
            <a:ext cx="82251" cy="8225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>
              <a:solidFill>
                <a:srgbClr val="FF0000"/>
              </a:solidFill>
            </a:endParaRPr>
          </a:p>
        </p:txBody>
      </p:sp>
      <p:pic>
        <p:nvPicPr>
          <p:cNvPr id="662" name="Picture 661">
            <a:extLst>
              <a:ext uri="{FF2B5EF4-FFF2-40B4-BE49-F238E27FC236}">
                <a16:creationId xmlns:a16="http://schemas.microsoft.com/office/drawing/2014/main" id="{5F8EC8A9-F76C-B92E-B933-734B2247C03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1600" y="4426943"/>
            <a:ext cx="4741391" cy="270747"/>
          </a:xfrm>
          <a:prstGeom prst="rect">
            <a:avLst/>
          </a:prstGeom>
        </p:spPr>
      </p:pic>
      <p:pic>
        <p:nvPicPr>
          <p:cNvPr id="666" name="Picture 665">
            <a:extLst>
              <a:ext uri="{FF2B5EF4-FFF2-40B4-BE49-F238E27FC236}">
                <a16:creationId xmlns:a16="http://schemas.microsoft.com/office/drawing/2014/main" id="{DB6999BC-3593-A42B-B6E8-AAB07FD6229C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18869" t="16778" r="9656" b="6938"/>
          <a:stretch/>
        </p:blipFill>
        <p:spPr>
          <a:xfrm>
            <a:off x="297762" y="4768068"/>
            <a:ext cx="2628068" cy="17670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87483C-00C8-99D3-EF7E-0F066B8FA040}"/>
              </a:ext>
            </a:extLst>
          </p:cNvPr>
          <p:cNvSpPr txBox="1"/>
          <p:nvPr/>
        </p:nvSpPr>
        <p:spPr>
          <a:xfrm>
            <a:off x="2742208" y="5668986"/>
            <a:ext cx="88765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DFO</a:t>
            </a:r>
            <a:endParaRPr lang="en-CN" altLang="zh-CN" sz="1600" kern="100" dirty="0">
              <a:latin typeface="Times New Roman" panose="02020603050405020304" pitchFamily="18" charset="0"/>
            </a:endParaRPr>
          </a:p>
        </p:txBody>
      </p:sp>
      <p:sp>
        <p:nvSpPr>
          <p:cNvPr id="4" name="圆角矩形 32">
            <a:extLst>
              <a:ext uri="{FF2B5EF4-FFF2-40B4-BE49-F238E27FC236}">
                <a16:creationId xmlns:a16="http://schemas.microsoft.com/office/drawing/2014/main" id="{010B2C7E-C728-E0B9-BE8B-785A235B5FA7}"/>
              </a:ext>
            </a:extLst>
          </p:cNvPr>
          <p:cNvSpPr/>
          <p:nvPr/>
        </p:nvSpPr>
        <p:spPr>
          <a:xfrm rot="16200000">
            <a:off x="8061985" y="4007472"/>
            <a:ext cx="3753375" cy="2495768"/>
          </a:xfrm>
          <a:prstGeom prst="roundRect">
            <a:avLst>
              <a:gd name="adj" fmla="val 7828"/>
            </a:avLst>
          </a:prstGeom>
          <a:noFill/>
          <a:ln w="19050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D7BF7E"/>
              </a:solidFill>
              <a:highlight>
                <a:srgbClr val="D7BF7E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A82A8F-B93C-BEF3-D3D3-BF3C1E359DC5}"/>
              </a:ext>
            </a:extLst>
          </p:cNvPr>
          <p:cNvSpPr txBox="1"/>
          <p:nvPr/>
        </p:nvSpPr>
        <p:spPr>
          <a:xfrm>
            <a:off x="8800658" y="3464382"/>
            <a:ext cx="2287755" cy="246221"/>
          </a:xfrm>
          <a:prstGeom prst="rect">
            <a:avLst/>
          </a:prstGeom>
          <a:noFill/>
          <a:effectLst/>
        </p:spPr>
        <p:txBody>
          <a:bodyPr wrap="square" lIns="0" tIns="0" rIns="0" bIns="0">
            <a:spAutoFit/>
          </a:bodyPr>
          <a:lstStyle/>
          <a:p>
            <a:r>
              <a:rPr lang="en-US" altLang="zh-CN" sz="16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(c)</a:t>
            </a:r>
            <a:r>
              <a:rPr lang="zh-CN" altLang="en-US" sz="16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6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Deep</a:t>
            </a:r>
            <a:r>
              <a:rPr lang="zh-CN" altLang="en-US" sz="16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6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Learning</a:t>
            </a:r>
            <a:r>
              <a:rPr lang="zh-CN" altLang="en-US" sz="16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600" b="1" kern="1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</a:rPr>
              <a:t>Model</a:t>
            </a:r>
            <a:endParaRPr lang="en-CN" sz="1600" b="1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6B86BF51-13C7-1A15-9F01-4EBCAC9A51D0}"/>
              </a:ext>
            </a:extLst>
          </p:cNvPr>
          <p:cNvGrpSpPr/>
          <p:nvPr/>
        </p:nvGrpSpPr>
        <p:grpSpPr>
          <a:xfrm>
            <a:off x="8690786" y="3780083"/>
            <a:ext cx="2305497" cy="1623961"/>
            <a:chOff x="6137331" y="4345030"/>
            <a:chExt cx="2305497" cy="1623961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A71215B1-6408-4579-ACC0-2F95CC12E1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610443" y="4345030"/>
              <a:ext cx="1832385" cy="1093399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D2166C09-9F0C-A0ED-8730-8A17C10CA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137331" y="4693991"/>
              <a:ext cx="2160000" cy="1275000"/>
            </a:xfrm>
            <a:prstGeom prst="rect">
              <a:avLst/>
            </a:prstGeom>
          </p:spPr>
        </p:pic>
        <p:cxnSp>
          <p:nvCxnSpPr>
            <p:cNvPr id="477" name="Straight Connector 476">
              <a:extLst>
                <a:ext uri="{FF2B5EF4-FFF2-40B4-BE49-F238E27FC236}">
                  <a16:creationId xmlns:a16="http://schemas.microsoft.com/office/drawing/2014/main" id="{CDDDE274-9569-0CF7-37C3-1AAB6979D9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0051" y="4385878"/>
              <a:ext cx="166450" cy="407500"/>
            </a:xfrm>
            <a:prstGeom prst="line">
              <a:avLst/>
            </a:prstGeom>
            <a:ln w="28575">
              <a:solidFill>
                <a:schemeClr val="tx1">
                  <a:alpha val="64217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" name="Straight Connector 477">
              <a:extLst>
                <a:ext uri="{FF2B5EF4-FFF2-40B4-BE49-F238E27FC236}">
                  <a16:creationId xmlns:a16="http://schemas.microsoft.com/office/drawing/2014/main" id="{542F2E52-84A8-1375-40E7-B2867E25B6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7972" y="5277151"/>
              <a:ext cx="159665" cy="322671"/>
            </a:xfrm>
            <a:prstGeom prst="line">
              <a:avLst/>
            </a:prstGeom>
            <a:ln w="28575">
              <a:solidFill>
                <a:schemeClr val="tx1">
                  <a:alpha val="64217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" name="Straight Connector 481">
              <a:extLst>
                <a:ext uri="{FF2B5EF4-FFF2-40B4-BE49-F238E27FC236}">
                  <a16:creationId xmlns:a16="http://schemas.microsoft.com/office/drawing/2014/main" id="{00F49619-9533-6227-AEE2-FE36A3BF3A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30610" y="4450209"/>
              <a:ext cx="159665" cy="322671"/>
            </a:xfrm>
            <a:prstGeom prst="line">
              <a:avLst/>
            </a:prstGeom>
            <a:ln w="28575">
              <a:solidFill>
                <a:schemeClr val="tx1">
                  <a:alpha val="64217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5" name="TextBox 644">
            <a:extLst>
              <a:ext uri="{FF2B5EF4-FFF2-40B4-BE49-F238E27FC236}">
                <a16:creationId xmlns:a16="http://schemas.microsoft.com/office/drawing/2014/main" id="{19C992CD-6C21-BE87-8BD6-9455D37EB486}"/>
              </a:ext>
            </a:extLst>
          </p:cNvPr>
          <p:cNvSpPr txBox="1"/>
          <p:nvPr/>
        </p:nvSpPr>
        <p:spPr>
          <a:xfrm>
            <a:off x="9272450" y="6698624"/>
            <a:ext cx="14290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solidFill>
                  <a:srgbClr val="FF0000"/>
                </a:solidFill>
                <a:latin typeface="Times New Roman" panose="02020603050405020304" pitchFamily="18" charset="0"/>
              </a:rPr>
              <a:t>ECG</a:t>
            </a:r>
            <a:r>
              <a:rPr lang="zh-CN" altLang="en-US" sz="1600" kern="100" dirty="0">
                <a:solidFill>
                  <a:srgbClr val="FF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600" kern="100" dirty="0">
                <a:solidFill>
                  <a:srgbClr val="FF0000"/>
                </a:solidFill>
                <a:latin typeface="Times New Roman" panose="02020603050405020304" pitchFamily="18" charset="0"/>
              </a:rPr>
              <a:t>Outputs</a:t>
            </a:r>
          </a:p>
        </p:txBody>
      </p:sp>
      <p:pic>
        <p:nvPicPr>
          <p:cNvPr id="647" name="Picture 646">
            <a:extLst>
              <a:ext uri="{FF2B5EF4-FFF2-40B4-BE49-F238E27FC236}">
                <a16:creationId xmlns:a16="http://schemas.microsoft.com/office/drawing/2014/main" id="{F862C275-1D49-7E98-604E-908CA2D367D9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90"/>
          <a:stretch/>
        </p:blipFill>
        <p:spPr>
          <a:xfrm>
            <a:off x="9433428" y="6104405"/>
            <a:ext cx="1073645" cy="598656"/>
          </a:xfrm>
          <a:prstGeom prst="rect">
            <a:avLst/>
          </a:prstGeom>
        </p:spPr>
      </p:pic>
      <p:sp>
        <p:nvSpPr>
          <p:cNvPr id="13" name="Down Arrow 12">
            <a:extLst>
              <a:ext uri="{FF2B5EF4-FFF2-40B4-BE49-F238E27FC236}">
                <a16:creationId xmlns:a16="http://schemas.microsoft.com/office/drawing/2014/main" id="{FFDD089D-24F6-9F6D-84F7-6EA22A934D70}"/>
              </a:ext>
            </a:extLst>
          </p:cNvPr>
          <p:cNvSpPr/>
          <p:nvPr/>
        </p:nvSpPr>
        <p:spPr>
          <a:xfrm rot="16200000">
            <a:off x="7962739" y="5140686"/>
            <a:ext cx="393477" cy="884848"/>
          </a:xfrm>
          <a:prstGeom prst="downArrow">
            <a:avLst>
              <a:gd name="adj1" fmla="val 50000"/>
              <a:gd name="adj2" fmla="val 62069"/>
            </a:avLst>
          </a:prstGeom>
          <a:solidFill>
            <a:schemeClr val="accent1">
              <a:alpha val="6017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 dirty="0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6262E659-70BE-6A98-28BE-E6FCAEBAD9C6}"/>
              </a:ext>
            </a:extLst>
          </p:cNvPr>
          <p:cNvSpPr/>
          <p:nvPr/>
        </p:nvSpPr>
        <p:spPr>
          <a:xfrm rot="16200000">
            <a:off x="8116406" y="1115913"/>
            <a:ext cx="357381" cy="613628"/>
          </a:xfrm>
          <a:prstGeom prst="downArrow">
            <a:avLst>
              <a:gd name="adj1" fmla="val 50000"/>
              <a:gd name="adj2" fmla="val 62069"/>
            </a:avLst>
          </a:prstGeom>
          <a:solidFill>
            <a:schemeClr val="accent1">
              <a:alpha val="6017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2400" dirty="0"/>
          </a:p>
        </p:txBody>
      </p:sp>
      <p:pic>
        <p:nvPicPr>
          <p:cNvPr id="20" name="Picture 2" descr="Deep Learning icons for free download | Freepik">
            <a:extLst>
              <a:ext uri="{FF2B5EF4-FFF2-40B4-BE49-F238E27FC236}">
                <a16:creationId xmlns:a16="http://schemas.microsoft.com/office/drawing/2014/main" id="{4C46687B-DC7E-699C-9ADA-81E108A8D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9681178" y="5438945"/>
            <a:ext cx="611543" cy="61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D132E3D-1E73-6178-5D21-96D438B630C4}"/>
              </a:ext>
            </a:extLst>
          </p:cNvPr>
          <p:cNvSpPr txBox="1"/>
          <p:nvPr/>
        </p:nvSpPr>
        <p:spPr>
          <a:xfrm>
            <a:off x="10302859" y="5556623"/>
            <a:ext cx="6779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kern="100" dirty="0">
                <a:latin typeface="Times New Roman" panose="02020603050405020304" pitchFamily="18" charset="0"/>
              </a:rPr>
              <a:t>DNN</a:t>
            </a:r>
          </a:p>
        </p:txBody>
      </p:sp>
    </p:spTree>
    <p:extLst>
      <p:ext uri="{BB962C8B-B14F-4D97-AF65-F5344CB8AC3E}">
        <p14:creationId xmlns:p14="http://schemas.microsoft.com/office/powerpoint/2010/main" val="2205675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72338</TotalTime>
  <Words>91</Words>
  <Application>Microsoft Macintosh PowerPoint</Application>
  <PresentationFormat>Custom</PresentationFormat>
  <Paragraphs>30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Times</vt:lpstr>
      <vt:lpstr>Arial</vt:lpstr>
      <vt:lpstr>Calibri</vt:lpstr>
      <vt:lpstr>Calibri Light</vt:lpstr>
      <vt:lpstr>Times New Roman</vt:lpstr>
      <vt:lpstr>Office 2013 - 2022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</dc:creator>
  <cp:lastModifiedBy>Zhang, Yuanyuan [sgyzh127]</cp:lastModifiedBy>
  <cp:revision>358</cp:revision>
  <cp:lastPrinted>2021-09-11T15:09:31Z</cp:lastPrinted>
  <dcterms:created xsi:type="dcterms:W3CDTF">2021-09-09T10:17:34Z</dcterms:created>
  <dcterms:modified xsi:type="dcterms:W3CDTF">2025-05-08T14:18:25Z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2052-3.1.1.4956</vt:lpwstr>
  </property>
</Properties>
</file>

<file path=docProps/thumbnail.jpeg>
</file>